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F73B7-404E-49C4-AFE1-47C4DB2F7A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08752-A23B-45B6-A119-6400DF2BCA57}">
      <dgm:prSet/>
      <dgm:spPr/>
      <dgm:t>
        <a:bodyPr/>
        <a:lstStyle/>
        <a:p>
          <a:r>
            <a:rPr lang="pl-PL"/>
            <a:t>Światłowód to kabel, który jest zbudawany z przezroczytego włókna szklanego oraz tworzyw sztucznych. </a:t>
          </a:r>
          <a:endParaRPr lang="en-US"/>
        </a:p>
      </dgm:t>
    </dgm:pt>
    <dgm:pt modelId="{47BBD1C9-DA1C-400B-B0A2-BE1C845566C1}" type="parTrans" cxnId="{D2E8C425-DA4E-4793-AFBE-278F3C71DBFD}">
      <dgm:prSet/>
      <dgm:spPr/>
      <dgm:t>
        <a:bodyPr/>
        <a:lstStyle/>
        <a:p>
          <a:endParaRPr lang="en-US"/>
        </a:p>
      </dgm:t>
    </dgm:pt>
    <dgm:pt modelId="{F736803B-5610-46EF-8018-3D189B7D5BDC}" type="sibTrans" cxnId="{D2E8C425-DA4E-4793-AFBE-278F3C71DBFD}">
      <dgm:prSet/>
      <dgm:spPr/>
      <dgm:t>
        <a:bodyPr/>
        <a:lstStyle/>
        <a:p>
          <a:endParaRPr lang="en-US"/>
        </a:p>
      </dgm:t>
    </dgm:pt>
    <dgm:pt modelId="{A1AB7A66-8E9E-4223-B922-305EAB0A122A}">
      <dgm:prSet/>
      <dgm:spPr/>
      <dgm:t>
        <a:bodyPr/>
        <a:lstStyle/>
        <a:p>
          <a:r>
            <a:rPr lang="pl-PL" dirty="0"/>
            <a:t>Światłowód nosi swoją nazwę ze względu na sposób przepływu informacji. W rdzeniu przepływają wiązki światła, które są potem odczytywane poprzez urządzenie na końcu kabla.</a:t>
          </a:r>
          <a:endParaRPr lang="en-US" dirty="0"/>
        </a:p>
      </dgm:t>
    </dgm:pt>
    <dgm:pt modelId="{24486FCF-D60C-4A85-93EE-9C4A25F84C36}" type="parTrans" cxnId="{C91A23FF-4BE0-4AD4-BE83-B025BD4E018F}">
      <dgm:prSet/>
      <dgm:spPr/>
      <dgm:t>
        <a:bodyPr/>
        <a:lstStyle/>
        <a:p>
          <a:endParaRPr lang="en-US"/>
        </a:p>
      </dgm:t>
    </dgm:pt>
    <dgm:pt modelId="{2E5E7CAD-62F2-48A3-90E2-5DCF59DF4EC9}" type="sibTrans" cxnId="{C91A23FF-4BE0-4AD4-BE83-B025BD4E018F}">
      <dgm:prSet/>
      <dgm:spPr/>
      <dgm:t>
        <a:bodyPr/>
        <a:lstStyle/>
        <a:p>
          <a:endParaRPr lang="en-US"/>
        </a:p>
      </dgm:t>
    </dgm:pt>
    <dgm:pt modelId="{44F94741-A7E3-425A-85EC-23309759CCFC}">
      <dgm:prSet/>
      <dgm:spPr/>
      <dgm:t>
        <a:bodyPr/>
        <a:lstStyle/>
        <a:p>
          <a:r>
            <a:rPr lang="pl-PL"/>
            <a:t>w samym środku kabla, znajduje się rdzeń o średniej przekątnej wynoszącej od 8 mikronów dla światłowodu jednomodowego, do 1000 mikronów dla światłowodu wielomodowego. (1 mikron = 1 tysięczna milimetra)</a:t>
          </a:r>
          <a:endParaRPr lang="pl-PL" dirty="0"/>
        </a:p>
      </dgm:t>
    </dgm:pt>
    <dgm:pt modelId="{07C7ED68-8100-4BBA-BBA1-E37593D3913E}" type="parTrans" cxnId="{0C92FE92-E8B6-48D2-B470-FBCBE9D8D5C2}">
      <dgm:prSet/>
      <dgm:spPr/>
      <dgm:t>
        <a:bodyPr/>
        <a:lstStyle/>
        <a:p>
          <a:endParaRPr lang="pl-PL"/>
        </a:p>
      </dgm:t>
    </dgm:pt>
    <dgm:pt modelId="{711BAC81-1FB2-4327-A0D4-42DD7FCE0CA6}" type="sibTrans" cxnId="{0C92FE92-E8B6-48D2-B470-FBCBE9D8D5C2}">
      <dgm:prSet/>
      <dgm:spPr/>
      <dgm:t>
        <a:bodyPr/>
        <a:lstStyle/>
        <a:p>
          <a:endParaRPr lang="pl-PL"/>
        </a:p>
      </dgm:t>
    </dgm:pt>
    <dgm:pt modelId="{CE159574-4A91-4D54-BFFE-EBE32A9E2C1E}" type="pres">
      <dgm:prSet presAssocID="{9A0F73B7-404E-49C4-AFE1-47C4DB2F7AA7}" presName="linear" presStyleCnt="0">
        <dgm:presLayoutVars>
          <dgm:animLvl val="lvl"/>
          <dgm:resizeHandles val="exact"/>
        </dgm:presLayoutVars>
      </dgm:prSet>
      <dgm:spPr/>
    </dgm:pt>
    <dgm:pt modelId="{18B48845-7305-4087-931B-9A5F22F8CD05}" type="pres">
      <dgm:prSet presAssocID="{77808752-A23B-45B6-A119-6400DF2BCA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CBE5DF-9D2B-48F4-82E0-1A193CC83AE3}" type="pres">
      <dgm:prSet presAssocID="{F736803B-5610-46EF-8018-3D189B7D5BDC}" presName="spacer" presStyleCnt="0"/>
      <dgm:spPr/>
    </dgm:pt>
    <dgm:pt modelId="{BD04E9BE-DE32-4D80-8D1E-D095863652C1}" type="pres">
      <dgm:prSet presAssocID="{A1AB7A66-8E9E-4223-B922-305EAB0A12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F503F7-22CF-4B5A-86A4-56BB5A013407}" type="pres">
      <dgm:prSet presAssocID="{2E5E7CAD-62F2-48A3-90E2-5DCF59DF4EC9}" presName="spacer" presStyleCnt="0"/>
      <dgm:spPr/>
    </dgm:pt>
    <dgm:pt modelId="{BE006066-EB1F-4D59-AD62-1EAF137D950D}" type="pres">
      <dgm:prSet presAssocID="{44F94741-A7E3-425A-85EC-23309759CCF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304E011-D84A-42D8-B883-A21C9960416A}" type="presOf" srcId="{9A0F73B7-404E-49C4-AFE1-47C4DB2F7AA7}" destId="{CE159574-4A91-4D54-BFFE-EBE32A9E2C1E}" srcOrd="0" destOrd="0" presId="urn:microsoft.com/office/officeart/2005/8/layout/vList2"/>
    <dgm:cxn modelId="{D2E8C425-DA4E-4793-AFBE-278F3C71DBFD}" srcId="{9A0F73B7-404E-49C4-AFE1-47C4DB2F7AA7}" destId="{77808752-A23B-45B6-A119-6400DF2BCA57}" srcOrd="0" destOrd="0" parTransId="{47BBD1C9-DA1C-400B-B0A2-BE1C845566C1}" sibTransId="{F736803B-5610-46EF-8018-3D189B7D5BDC}"/>
    <dgm:cxn modelId="{97A0C12A-B860-4466-B820-AA0F1215B447}" type="presOf" srcId="{77808752-A23B-45B6-A119-6400DF2BCA57}" destId="{18B48845-7305-4087-931B-9A5F22F8CD05}" srcOrd="0" destOrd="0" presId="urn:microsoft.com/office/officeart/2005/8/layout/vList2"/>
    <dgm:cxn modelId="{0C92FE92-E8B6-48D2-B470-FBCBE9D8D5C2}" srcId="{9A0F73B7-404E-49C4-AFE1-47C4DB2F7AA7}" destId="{44F94741-A7E3-425A-85EC-23309759CCFC}" srcOrd="2" destOrd="0" parTransId="{07C7ED68-8100-4BBA-BBA1-E37593D3913E}" sibTransId="{711BAC81-1FB2-4327-A0D4-42DD7FCE0CA6}"/>
    <dgm:cxn modelId="{0D1A05A0-BC20-4153-A1AB-2CB05E603976}" type="presOf" srcId="{44F94741-A7E3-425A-85EC-23309759CCFC}" destId="{BE006066-EB1F-4D59-AD62-1EAF137D950D}" srcOrd="0" destOrd="0" presId="urn:microsoft.com/office/officeart/2005/8/layout/vList2"/>
    <dgm:cxn modelId="{E840C6A7-E0DE-4D76-AFC9-6E5FFC0147C3}" type="presOf" srcId="{A1AB7A66-8E9E-4223-B922-305EAB0A122A}" destId="{BD04E9BE-DE32-4D80-8D1E-D095863652C1}" srcOrd="0" destOrd="0" presId="urn:microsoft.com/office/officeart/2005/8/layout/vList2"/>
    <dgm:cxn modelId="{C91A23FF-4BE0-4AD4-BE83-B025BD4E018F}" srcId="{9A0F73B7-404E-49C4-AFE1-47C4DB2F7AA7}" destId="{A1AB7A66-8E9E-4223-B922-305EAB0A122A}" srcOrd="1" destOrd="0" parTransId="{24486FCF-D60C-4A85-93EE-9C4A25F84C36}" sibTransId="{2E5E7CAD-62F2-48A3-90E2-5DCF59DF4EC9}"/>
    <dgm:cxn modelId="{D70A4221-E43A-4C4F-A679-6865BE4421E0}" type="presParOf" srcId="{CE159574-4A91-4D54-BFFE-EBE32A9E2C1E}" destId="{18B48845-7305-4087-931B-9A5F22F8CD05}" srcOrd="0" destOrd="0" presId="urn:microsoft.com/office/officeart/2005/8/layout/vList2"/>
    <dgm:cxn modelId="{F004B354-AA0C-466C-A309-B81965121623}" type="presParOf" srcId="{CE159574-4A91-4D54-BFFE-EBE32A9E2C1E}" destId="{1BCBE5DF-9D2B-48F4-82E0-1A193CC83AE3}" srcOrd="1" destOrd="0" presId="urn:microsoft.com/office/officeart/2005/8/layout/vList2"/>
    <dgm:cxn modelId="{A4931539-A152-4F39-B30D-FFEF31312DB8}" type="presParOf" srcId="{CE159574-4A91-4D54-BFFE-EBE32A9E2C1E}" destId="{BD04E9BE-DE32-4D80-8D1E-D095863652C1}" srcOrd="2" destOrd="0" presId="urn:microsoft.com/office/officeart/2005/8/layout/vList2"/>
    <dgm:cxn modelId="{182E15A3-49D5-4986-935F-6A538CDFF538}" type="presParOf" srcId="{CE159574-4A91-4D54-BFFE-EBE32A9E2C1E}" destId="{11F503F7-22CF-4B5A-86A4-56BB5A013407}" srcOrd="3" destOrd="0" presId="urn:microsoft.com/office/officeart/2005/8/layout/vList2"/>
    <dgm:cxn modelId="{15EAB7D6-7F4C-42A0-BE95-B4EC509FDD4F}" type="presParOf" srcId="{CE159574-4A91-4D54-BFFE-EBE32A9E2C1E}" destId="{BE006066-EB1F-4D59-AD62-1EAF137D950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48845-7305-4087-931B-9A5F22F8CD05}">
      <dsp:nvSpPr>
        <dsp:cNvPr id="0" name=""/>
        <dsp:cNvSpPr/>
      </dsp:nvSpPr>
      <dsp:spPr>
        <a:xfrm>
          <a:off x="0" y="29733"/>
          <a:ext cx="6776173" cy="1361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Światłowód to kabel, który jest zbudawany z przezroczytego włókna szklanego oraz tworzyw sztucznych. </a:t>
          </a:r>
          <a:endParaRPr lang="en-US" sz="1900" kern="1200"/>
        </a:p>
      </dsp:txBody>
      <dsp:txXfrm>
        <a:off x="66478" y="96211"/>
        <a:ext cx="6643217" cy="1228848"/>
      </dsp:txXfrm>
    </dsp:sp>
    <dsp:sp modelId="{BD04E9BE-DE32-4D80-8D1E-D095863652C1}">
      <dsp:nvSpPr>
        <dsp:cNvPr id="0" name=""/>
        <dsp:cNvSpPr/>
      </dsp:nvSpPr>
      <dsp:spPr>
        <a:xfrm>
          <a:off x="0" y="1446257"/>
          <a:ext cx="6776173" cy="1361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Światłowód nosi swoją nazwę ze względu na sposób przepływu informacji. W rdzeniu przepływają wiązki światła, które są potem odczytywane poprzez urządzenie na końcu kabla.</a:t>
          </a:r>
          <a:endParaRPr lang="en-US" sz="1900" kern="1200" dirty="0"/>
        </a:p>
      </dsp:txBody>
      <dsp:txXfrm>
        <a:off x="66478" y="1512735"/>
        <a:ext cx="6643217" cy="1228848"/>
      </dsp:txXfrm>
    </dsp:sp>
    <dsp:sp modelId="{BE006066-EB1F-4D59-AD62-1EAF137D950D}">
      <dsp:nvSpPr>
        <dsp:cNvPr id="0" name=""/>
        <dsp:cNvSpPr/>
      </dsp:nvSpPr>
      <dsp:spPr>
        <a:xfrm>
          <a:off x="0" y="2862782"/>
          <a:ext cx="6776173" cy="1361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 samym środku kabla, znajduje się rdzeń o średniej przekątnej wynoszącej od 8 mikronów dla światłowodu jednomodowego, do 1000 mikronów dla światłowodu wielomodowego. (1 mikron = 1 tysięczna milimetra)</a:t>
          </a:r>
          <a:endParaRPr lang="pl-PL" sz="1900" kern="1200" dirty="0"/>
        </a:p>
      </dsp:txBody>
      <dsp:txXfrm>
        <a:off x="66478" y="2929260"/>
        <a:ext cx="6643217" cy="1228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5128F-1E47-7348-00D1-2807F7FEE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5E21D5D-6A58-FE08-5288-6F571932B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31A211-B4C7-5624-BE9B-F3E785BF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FA2BC29-966A-1637-61CD-D77435F0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078DE2-62BF-3BF3-02B6-412615AE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39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A3DEC5-03F3-C69D-DE3F-5FCFAA00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AA597F1-FDBE-CF05-3260-AA86E2ED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0017A81-BBEB-40BC-5368-05EB099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E2FA400-660D-07E7-09C7-C1A377EE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116F77-75D4-57CA-A2CB-851C81B4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325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245A9E5-D6DF-3CBE-2E9A-EDBBD5D38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38DF25D-555E-3FAA-9078-8FDE2DBB7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58A9BA-B1DA-E20A-6C34-37E2D62C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9FCC70-2BED-5113-71E3-6B0533B4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13FF50B-8264-2BDC-A713-8F7F1E7E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967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839E80-CBF9-79E3-72E2-A4FB0AEB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5059F7-8436-E9F7-E804-66A5C04F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8102C6D-E33D-8DE1-3C13-4A66FA22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B2C4FD7-3B50-8DC5-099E-B15A7948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D22A3D-0E4F-1F27-41E6-D1BF723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60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77F37C-8927-64DA-639F-CDB6CAC2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6A67DF-6B1C-5C82-55B7-4CF61C789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54DA87-AFEE-FC64-A6C8-BB8B7A44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913531-508E-D07F-B18E-93B8939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D08DA1-51DA-D74E-B046-D84F2D30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13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32CFD0-3383-49E1-720A-2078C68B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9ABF85-AF5F-F7FF-F6BB-A3781E59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A0713D3-F12A-86A9-EDAB-7D16AC0BD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8EF45D4-C9F1-9F5D-8DF5-63C0C60C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2783B5F-DF75-91DB-953F-CA40490C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AC828B-06E8-0F70-55BA-0C2D9E3B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8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EF662C-0BE6-51D4-B0D1-6C425E3A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4A26B08-5245-BEE2-4186-12297FB15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5D714A-E4AC-D422-2481-C022FEB8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077813E-D57B-39F8-E395-B558DA250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189A0AD-168A-CD53-FABC-746088745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7B70BB5-53BA-F7CC-8DAF-BDDBA145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EC3837A-D4D0-7BE1-5F5C-04F955E8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E6B39F8-30D0-E3D2-A7ED-4DB1DE66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C7A919-EAD3-71C1-28CA-FB9EBC40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2D3102B-462D-E97C-7EDA-3B786C96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8946D8A-534C-DA76-BC69-3F227134B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8C8B80E-3226-5400-AA7A-AEED025F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36B5C09-FE1D-5F4A-0862-53862C7F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C769298-5ABA-7FC1-B88F-B75AFC63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058D05C-C767-2811-8EF2-7C42FECE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55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48EB5-C7D3-3FD7-C53B-3A3D73FE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818D47-DC13-E21E-7A3E-501A1070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6A3F83C-CE2B-8FB9-F5D8-A0D61271B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19645A6-0989-D670-4CA3-50B19C67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5E330E3-4801-EFCD-52D9-B6EB66B1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AAF673E-FE37-38D8-346D-84237FB8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3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F2E275-EB2B-C754-A624-5F77FD84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AD8FF3E-28DC-FCD7-9A8B-DDCB55E03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826D8C-C475-980F-AEDB-1ACEAFB37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F02A66-DAAD-9BAB-DFDD-B25BF06E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190C524-151D-B775-26A6-EDEE49AA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5829166-3536-4668-5A46-C3656A0E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247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01460CE-E9CF-35AC-E806-7D28AF65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6767539-B926-7C91-6F97-D8F66C197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4F00FC3-14B3-5980-2451-FF95223DF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81B1-C79A-417E-88F9-14FF941AB184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7D4069E-15C7-6E0C-ED72-4E56BAE5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0A6069-8ACE-A20B-2C7A-844E3023B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E5525-3DBA-4086-BB1B-58C76B64CD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615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MwMkBET_5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MwMkBET_5I?feature=oembed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le.mit.edu/pbg/" TargetMode="External"/><Relationship Id="rId4" Type="http://schemas.openxmlformats.org/officeDocument/2006/relationships/hyperlink" Target="https://www.youtube.com/c/engineerguyvide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6198EB-C588-A6FA-7369-B31369EED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13800" dirty="0">
                <a:solidFill>
                  <a:schemeClr val="bg1"/>
                </a:solidFill>
              </a:rPr>
              <a:t>Światłowód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8BA36E-611E-3493-F909-EEA1A47D4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Czyli przepływ informacji prawie z prędkością światła</a:t>
            </a:r>
          </a:p>
        </p:txBody>
      </p:sp>
    </p:spTree>
    <p:extLst>
      <p:ext uri="{BB962C8B-B14F-4D97-AF65-F5344CB8AC3E}">
        <p14:creationId xmlns:p14="http://schemas.microsoft.com/office/powerpoint/2010/main" val="146978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A35D-9ED6-A26E-E067-500A959C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375D2F-C61A-C450-37F5-5928BF1F0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hlinkClick r:id="rId3"/>
              </a:rPr>
              <a:t>https://www.youtube.com/watch?v=0MwMkBET_5I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Dajcie to na koniec żeby obejrzeli, bo to jest </a:t>
            </a:r>
            <a:r>
              <a:rPr lang="pl-PL" dirty="0" err="1"/>
              <a:t>wlasciwie</a:t>
            </a:r>
            <a:r>
              <a:rPr lang="pl-PL" dirty="0"/>
              <a:t> cale działanie </a:t>
            </a:r>
            <a:r>
              <a:rPr lang="pl-PL" dirty="0" err="1"/>
              <a:t>swiatlowodu</a:t>
            </a:r>
            <a:r>
              <a:rPr lang="pl-PL" dirty="0"/>
              <a:t> w </a:t>
            </a:r>
            <a:r>
              <a:rPr lang="pl-PL" dirty="0" err="1"/>
              <a:t>skrocie</a:t>
            </a:r>
            <a:endParaRPr lang="pl-PL" dirty="0"/>
          </a:p>
        </p:txBody>
      </p:sp>
      <p:pic>
        <p:nvPicPr>
          <p:cNvPr id="4" name="Multimedia online 3" title="Fiber optic cables: How they work">
            <a:hlinkClick r:id="" action="ppaction://media"/>
            <a:extLst>
              <a:ext uri="{FF2B5EF4-FFF2-40B4-BE49-F238E27FC236}">
                <a16:creationId xmlns:a16="http://schemas.microsoft.com/office/drawing/2014/main" id="{C4E56889-2C8F-9E2D-F3FF-9860B2655F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0D6AB1-9F71-92D3-A82A-F42B9256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Źródła: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7ECABE-626E-EBC2-DF60-D21177F7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hlinkClick r:id="rId3"/>
              </a:rPr>
              <a:t>https://pl.wikipedia.org/</a:t>
            </a:r>
            <a:endParaRPr lang="pl-PL" dirty="0"/>
          </a:p>
          <a:p>
            <a:pPr marL="0" indent="0">
              <a:buNone/>
            </a:pPr>
            <a:r>
              <a:rPr lang="pl-PL" dirty="0">
                <a:hlinkClick r:id="rId4"/>
              </a:rPr>
              <a:t>https://www.youtube.com/c/engineerguyvideo</a:t>
            </a:r>
            <a:endParaRPr lang="pl-PL" dirty="0"/>
          </a:p>
          <a:p>
            <a:pPr marL="0" indent="0">
              <a:buNone/>
            </a:pPr>
            <a:r>
              <a:rPr lang="pl-PL" dirty="0">
                <a:hlinkClick r:id="rId5"/>
              </a:rPr>
              <a:t>https://www.rle.mit.edu/pbg/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185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3C5D28-0A3D-D608-965C-AFBD009F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487" y="686103"/>
            <a:ext cx="6362698" cy="130386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Jak działa światłowód?</a:t>
            </a:r>
            <a:br>
              <a:rPr lang="pl-PL" dirty="0">
                <a:solidFill>
                  <a:schemeClr val="accent1"/>
                </a:solidFill>
              </a:rPr>
            </a:br>
            <a:endParaRPr lang="pl-PL" dirty="0">
              <a:solidFill>
                <a:schemeClr val="accent1"/>
              </a:solidFill>
            </a:endParaRPr>
          </a:p>
        </p:txBody>
      </p:sp>
      <p:graphicFrame>
        <p:nvGraphicFramePr>
          <p:cNvPr id="1028" name="Symbol zastępczy zawartości 2">
            <a:extLst>
              <a:ext uri="{FF2B5EF4-FFF2-40B4-BE49-F238E27FC236}">
                <a16:creationId xmlns:a16="http://schemas.microsoft.com/office/drawing/2014/main" id="{B80764B0-E3B6-D9C9-BEED-D07978F3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489198"/>
              </p:ext>
            </p:extLst>
          </p:nvPr>
        </p:nvGraphicFramePr>
        <p:xfrm>
          <a:off x="574538" y="1917577"/>
          <a:ext cx="6776173" cy="4254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Obraz zawierający tekst, grafika wektorowa&#10;&#10;Opis wygenerowany automatycznie">
            <a:extLst>
              <a:ext uri="{FF2B5EF4-FFF2-40B4-BE49-F238E27FC236}">
                <a16:creationId xmlns:a16="http://schemas.microsoft.com/office/drawing/2014/main" id="{959D34B2-9F08-7313-5CBD-7EA09981E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7" b="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22283FC-D6EA-EDD5-5FBB-0E4A5DEA0511}"/>
              </a:ext>
            </a:extLst>
          </p:cNvPr>
          <p:cNvSpPr txBox="1"/>
          <p:nvPr/>
        </p:nvSpPr>
        <p:spPr>
          <a:xfrm>
            <a:off x="7371766" y="317310"/>
            <a:ext cx="4548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Struktura światłowodu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jednomodowego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pl-P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rdzeń: 8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br>
              <a:rPr lang="pl-P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włókno: 125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br>
              <a:rPr lang="pl-P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pokrycia wewnętrzne: 250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br>
              <a:rPr lang="pl-P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pokrycie zewnętrzne: 400 µm</a:t>
            </a:r>
            <a:endParaRPr lang="pl-P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EC200-A919-6B09-A11B-298769A8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chemeClr val="bg1">
                    <a:lumMod val="85000"/>
                  </a:schemeClr>
                </a:solidFill>
              </a:rPr>
              <a:t>Dlaczego światłowód działa, mimo że jego kabel jest zagięty?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362BD9-6E59-EB0E-0569-39433E17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5" y="1802296"/>
            <a:ext cx="6029738" cy="4902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Pierwszą myślą nad rozwiązaniem tego pytania jest teoria, że w środku takiego kabla, znajdują się  „lustra” które odbijają światło.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Lecz wprawdzie tak się nie dzieje, ponieważ po pierwsze: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Kable światłowodowe musiałyby być wykonane z metali, co znacznie zwiększyło by ich wagę oraz byłyby przez to również drogie.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Po drugie: Odbicia światła nawet od najczystszych wypolerowanych metali, wiąże się ze stratami energii. Jest to spowodowane budową chemiczną metali, które częściowo pochłaniają energię.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Lecz naukowcy wymyślili lepszy mechanizm, czyli tzw. Całkowite wewnętrzne odbicie.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CAC1D3-3B3C-6EF8-72FB-3DFEA38D6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15074" r="1404" b="13863"/>
          <a:stretch/>
        </p:blipFill>
        <p:spPr bwMode="auto">
          <a:xfrm>
            <a:off x="7490298" y="2684833"/>
            <a:ext cx="4221804" cy="22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9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764765-2250-B156-C5CB-27CAB1FF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Co to właściwie jest całkowite wewnętrzne odbicie?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E0772D-B673-1F09-9910-58E06EC0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</a:rPr>
              <a:t>Aby dobrze wytłumaczyć to zjawisko, należy przedstawić przykład.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</a:rPr>
              <a:t>Gdy przystawi się laser tak, jak przedstawiono na rysunku, to wiązka światła będzie widocznie się zakrzywiała gdy wiązka będzie „wchodziła” oraz „wychodziła” z pewnego ośrodka.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</a:rPr>
              <a:t>Czyli, </a:t>
            </a:r>
            <a:r>
              <a:rPr lang="pl-PL" sz="2000" b="0" i="0" dirty="0">
                <a:solidFill>
                  <a:schemeClr val="bg1"/>
                </a:solidFill>
                <a:effectLst/>
              </a:rPr>
              <a:t>światło, które pada na granicę od strony ośrodka o większym współczynniku załamania, pod kątem o większej wartości niż kąt graniczny, nie przechodzi do drugiego ośrodka, ale ulega całkowitemu </a:t>
            </a:r>
            <a:r>
              <a:rPr lang="pl-PL" sz="2000" i="0" dirty="0">
                <a:solidFill>
                  <a:schemeClr val="bg1"/>
                </a:solidFill>
                <a:effectLst/>
              </a:rPr>
              <a:t>odbiciu</a:t>
            </a:r>
            <a:r>
              <a:rPr lang="pl-PL" sz="2000" b="0" i="0" dirty="0">
                <a:solidFill>
                  <a:schemeClr val="bg1"/>
                </a:solidFill>
                <a:effectLst/>
              </a:rPr>
              <a:t>.</a:t>
            </a:r>
            <a:endParaRPr lang="pl-PL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ałkowite wewnętrzne odbicie światła wymaga odpowiedniego kąta padania">
            <a:extLst>
              <a:ext uri="{FF2B5EF4-FFF2-40B4-BE49-F238E27FC236}">
                <a16:creationId xmlns:a16="http://schemas.microsoft.com/office/drawing/2014/main" id="{B08CC5F6-6D95-3664-ED13-95407613E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r="22059" b="-1"/>
          <a:stretch/>
        </p:blipFill>
        <p:spPr bwMode="auto">
          <a:xfrm>
            <a:off x="6096001" y="1108953"/>
            <a:ext cx="3894306" cy="26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yznaczanie prędkości światła w wodzie przy pomocy dalmierza laserowego">
            <a:extLst>
              <a:ext uri="{FF2B5EF4-FFF2-40B4-BE49-F238E27FC236}">
                <a16:creationId xmlns:a16="http://schemas.microsoft.com/office/drawing/2014/main" id="{B216EA36-D075-DC3B-C54F-F7CB61B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48822"/>
            <a:ext cx="4040221" cy="28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9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85BE3E-484D-9216-8C63-F5CFE5AF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6656"/>
            <a:ext cx="9601196" cy="1303867"/>
          </a:xfrm>
        </p:spPr>
        <p:txBody>
          <a:bodyPr>
            <a:normAutofit/>
          </a:bodyPr>
          <a:lstStyle/>
          <a:p>
            <a:r>
              <a:rPr lang="pl-PL" sz="4200" dirty="0">
                <a:solidFill>
                  <a:schemeClr val="bg1"/>
                </a:solidFill>
              </a:rPr>
              <a:t>Dlaczego światłowód działa prawie, a nie dokładnie z prędkością światła?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C8A67-50B7-1436-8A06-C2E4BE8D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026" y="2044697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Światłowód wprawdzie wykorzystuje prędkość światła jako środek transportu, lecz nigdy nie będzie możliwe osiągnięcie pełnej prędkości światła, ponieważ urządzenia odbierające informacje są o wiele wolniejsze niż światło, oraz w samym światłowodzie nigdy nie osiągnie się pełnej czystości, aby światło mogło podróżować bez żadnych przeszkód.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>
                    <a:lumMod val="65000"/>
                  </a:schemeClr>
                </a:solidFill>
              </a:rPr>
              <a:t>Prędkość światła jest względna od gęstości substancji którą pokonuje, np.: W powietrzu atmosferycznym wynosi </a:t>
            </a:r>
            <a:r>
              <a:rPr lang="pl-PL" sz="1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291000000 m/s, w wodzie: 225 000 000 m/s, za to w próżni: 299 792 458 m/s.</a:t>
            </a:r>
            <a:endParaRPr lang="pl-PL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slow motion light">
            <a:extLst>
              <a:ext uri="{FF2B5EF4-FFF2-40B4-BE49-F238E27FC236}">
                <a16:creationId xmlns:a16="http://schemas.microsoft.com/office/drawing/2014/main" id="{A4D35F70-5D3C-89F5-58F6-5C4A59F1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52" y="4240862"/>
            <a:ext cx="7780506" cy="26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1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4777C4-A5F8-5D8A-30D5-BB844B47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Jak szybki jest światłowód w porównaniu do innych metod?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C514AB-7FDE-2700-8574-56ADA6202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Przeciętna prędkość światłowodu w Polsce wynosi około 188Mb/s oraz opóźnienie około 10ms.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Średnia prędkość </a:t>
            </a:r>
            <a:r>
              <a:rPr lang="pl-PL" dirty="0" err="1">
                <a:solidFill>
                  <a:schemeClr val="bg1"/>
                </a:solidFill>
              </a:rPr>
              <a:t>internetu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nieświatłowodowego</a:t>
            </a:r>
            <a:r>
              <a:rPr lang="pl-PL" dirty="0">
                <a:solidFill>
                  <a:schemeClr val="bg1"/>
                </a:solidFill>
              </a:rPr>
              <a:t> wynosi za to około 40Mb/s oraz opóźnienie- 32 ms.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Maksymalna prędkość wynosiła za to 319Tb/s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(</a:t>
            </a:r>
            <a:r>
              <a:rPr lang="pl-PL" dirty="0" err="1">
                <a:solidFill>
                  <a:schemeClr val="bg1"/>
                </a:solidFill>
              </a:rPr>
              <a:t>Tera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pl-PL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12 </a:t>
            </a:r>
            <a:r>
              <a:rPr lang="pl-PL" dirty="0">
                <a:solidFill>
                  <a:schemeClr val="bg1"/>
                </a:solidFill>
              </a:rPr>
              <a:t>) (Mega- 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pl-PL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dirty="0">
                <a:solidFill>
                  <a:schemeClr val="bg1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0904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7082B-A44C-0516-6FB4-153B6DD2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6" y="0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Gdzie światłowód jest wykorzystywany?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F1CFAD-9F85-7316-4154-0A08737C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3"/>
            <a:ext cx="10515600" cy="47372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Światłowód ze względu na swoje znaczne zalety, czyli najszybszy, jak na dzień dzisiejszy sposób na przesyłanie informacji, oraz względnie niski koszt jak za taką prędkość, jest wykorzystywany prawie wszędzie, w domach, firmach oraz szeroko pojętym przemyśle, gdzie potrzebny jest szybki i niezawodny przepływ informacji.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b="0" i="0" dirty="0">
                <a:solidFill>
                  <a:schemeClr val="bg1"/>
                </a:solidFill>
                <a:effectLst/>
                <a:latin typeface="Whitney"/>
              </a:rPr>
              <a:t>Światłowody są także używane w celach medycznych, na przykład w technice endoskopowej, dekoracyjnych, w telekomunikacji, telewizji kablowej, technice laserowej, optoelektronice i jako składniki zintegrowanych układów optycznych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Można przyjąć, że średnia cena światłowodu w Polsce waha się od 45 do 125 zł. Kluczowy wpływ na ostateczny koszt ma miejsce instalacji oraz wybór określonej prędkości łącza.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b="0" i="0" dirty="0">
                <a:solidFill>
                  <a:schemeClr val="bg1"/>
                </a:solidFill>
                <a:effectLst/>
                <a:latin typeface="Whitney"/>
              </a:rPr>
              <a:t>Światłowody są także używane w celach medycznych, na przykład w technice endoskopowej, dekoracyjnych, w telekomunikacji, telewizji kablowej, technice laserowej, optoelektronice i jako składniki zintegrowanych układów optycznych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3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742BBB-1EC2-C457-46D6-C787BABB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Jaka jest historia światłowodu?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F83E39-D8BF-BD65-379A-BB8A371E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Światłowód ma swój początek w roku 1790. W tym właśnie roku bracia </a:t>
            </a:r>
            <a:r>
              <a:rPr lang="pl-PL" dirty="0" err="1">
                <a:solidFill>
                  <a:schemeClr val="bg1"/>
                </a:solidFill>
              </a:rPr>
              <a:t>Chappe</a:t>
            </a:r>
            <a:r>
              <a:rPr lang="pl-PL" dirty="0">
                <a:solidFill>
                  <a:schemeClr val="bg1"/>
                </a:solidFill>
              </a:rPr>
              <a:t> wykorzystali włókno szklane jako medium.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Lecz prawdziwy przełom w tej branży miał miejsce ponad 200 lat później. Właśnie w 1977 roku wtedy dopiero stworzono pierwszy pełnoprawny światłowód na podstawie  odkryć braci </a:t>
            </a:r>
            <a:r>
              <a:rPr lang="pl-PL" dirty="0" err="1">
                <a:solidFill>
                  <a:schemeClr val="bg1"/>
                </a:solidFill>
              </a:rPr>
              <a:t>Chappe</a:t>
            </a:r>
            <a:r>
              <a:rPr lang="pl-PL" dirty="0">
                <a:solidFill>
                  <a:schemeClr val="bg1"/>
                </a:solidFill>
              </a:rPr>
              <a:t>, oraz telefonu optycznego Alexandra Graham Bella.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Pierwszy kabel światłowodowy miał długość 7km. Łączył on dwie centrale telefoniczne w Turynie we Włoszech.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Pierwszy światłowód w Polsce został zaprojektowany rok później na uniwersytecie Marii Skłodowskiej Curie w Lublinie.</a:t>
            </a:r>
          </a:p>
        </p:txBody>
      </p:sp>
    </p:spTree>
    <p:extLst>
      <p:ext uri="{BB962C8B-B14F-4D97-AF65-F5344CB8AC3E}">
        <p14:creationId xmlns:p14="http://schemas.microsoft.com/office/powerpoint/2010/main" val="34641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4D801E-7AFD-E5AC-FF78-914AAE56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Na czym polega podłączenie światłowodu?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34F5C6-5471-84A3-15DF-986FE1DC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Cały proces podłączenia przebiega jednak dość prosto dla konsumenta, gdyż montażem zajmują się specjaliści. Doprowadzają oni kabel do budynku, w którym instalują gniazdko światłowodowe. Do niego można już bezpośrednio podłączyć urządzenia sieciowe takie, jak modem i router światłowodowy.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73424FA-2012-BAB4-E3C8-1B41421C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BEA4550-2798-57AC-683B-0C9655FDC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167611"/>
            <a:ext cx="65" cy="276999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49E9AE7A-07DE-404C-DB0E-F14CBA69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749A0E8C-D911-70C2-87B2-E1C422E4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6" y="3878890"/>
            <a:ext cx="4089736" cy="27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539E1DA-A52C-A0C5-9164-A97FAA75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0" y="3584846"/>
            <a:ext cx="4089736" cy="30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7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840</Words>
  <Application>Microsoft Office PowerPoint</Application>
  <PresentationFormat>Panoramiczny</PresentationFormat>
  <Paragraphs>48</Paragraphs>
  <Slides>11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inherit</vt:lpstr>
      <vt:lpstr>Whitney</vt:lpstr>
      <vt:lpstr>Motyw pakietu Office</vt:lpstr>
      <vt:lpstr>Światłowód</vt:lpstr>
      <vt:lpstr>Jak działa światłowód? </vt:lpstr>
      <vt:lpstr>Dlaczego światłowód działa, mimo że jego kabel jest zagięty?</vt:lpstr>
      <vt:lpstr>Co to właściwie jest całkowite wewnętrzne odbicie?</vt:lpstr>
      <vt:lpstr>Dlaczego światłowód działa prawie, a nie dokładnie z prędkością światła?</vt:lpstr>
      <vt:lpstr>Jak szybki jest światłowód w porównaniu do innych metod?</vt:lpstr>
      <vt:lpstr>Gdzie światłowód jest wykorzystywany?</vt:lpstr>
      <vt:lpstr>Jaka jest historia światłowodu?</vt:lpstr>
      <vt:lpstr>Na czym polega podłączenie światłowodu?</vt:lpstr>
      <vt:lpstr>Prezentacja programu PowerPoint</vt:lpstr>
      <vt:lpstr>Źródła: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Światłowód</dc:title>
  <dc:creator>Justyna Knop</dc:creator>
  <cp:lastModifiedBy>stas g</cp:lastModifiedBy>
  <cp:revision>6</cp:revision>
  <dcterms:created xsi:type="dcterms:W3CDTF">2022-05-28T11:57:01Z</dcterms:created>
  <dcterms:modified xsi:type="dcterms:W3CDTF">2022-05-29T18:52:55Z</dcterms:modified>
</cp:coreProperties>
</file>